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 id="269" r:id="rId12"/>
    <p:sldId id="271" r:id="rId13"/>
    <p:sldId id="272" r:id="rId14"/>
    <p:sldId id="270"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E79A7"/>
    <a:srgbClr val="3C5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15" d="100"/>
          <a:sy n="115" d="100"/>
        </p:scale>
        <p:origin x="3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8/29/2019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8/29/2019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transition advTm="10324">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517A54-24C9-4F19-AC36-9BBD94131A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01" y="0"/>
            <a:ext cx="9446334"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500692" y="1779373"/>
            <a:ext cx="2594919" cy="3416320"/>
          </a:xfrm>
          <a:prstGeom prst="rect">
            <a:avLst/>
          </a:prstGeom>
          <a:noFill/>
        </p:spPr>
        <p:txBody>
          <a:bodyPr wrap="square" rtlCol="0">
            <a:spAutoFit/>
          </a:bodyPr>
          <a:lstStyle/>
          <a:p>
            <a:r>
              <a:rPr lang="en-US" dirty="0"/>
              <a:t>Justices may not vote on a case for several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mc:AlternateContent xmlns:mc="http://schemas.openxmlformats.org/markup-compatibility/2006">
    <mc:Choice xmlns:p14="http://schemas.microsoft.com/office/powerpoint/2010/main" Requires="p14">
      <p:transition spd="med" p14:dur="700" advTm="10283">
        <p:fade/>
      </p:transition>
    </mc:Choice>
    <mc:Fallback>
      <p:transition spd="med" advTm="1028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899A7C-E918-486E-9DBC-4D06501B4E18}"/>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defTabSz="914400">
              <a:lnSpc>
                <a:spcPct val="90000"/>
              </a:lnSpc>
              <a:spcBef>
                <a:spcPct val="0"/>
              </a:spcBef>
              <a:spcAft>
                <a:spcPts val="600"/>
              </a:spcAft>
            </a:pPr>
            <a:endParaRPr lang="en-US" sz="2000" kern="1200" dirty="0">
              <a:solidFill>
                <a:srgbClr val="FFFFFF"/>
              </a:solidFill>
              <a:latin typeface="+mj-lt"/>
              <a:ea typeface="+mj-ea"/>
              <a:cs typeface="+mj-cs"/>
            </a:endParaRPr>
          </a:p>
          <a:p>
            <a:pPr defTabSz="914400">
              <a:lnSpc>
                <a:spcPct val="90000"/>
              </a:lnSpc>
              <a:spcBef>
                <a:spcPct val="0"/>
              </a:spcBef>
              <a:spcAft>
                <a:spcPts val="600"/>
              </a:spcAft>
            </a:pPr>
            <a:r>
              <a:rPr lang="en-US" sz="2000" u="sng" kern="1200" dirty="0">
                <a:solidFill>
                  <a:srgbClr val="FFFFFF"/>
                </a:solidFill>
                <a:latin typeface="+mj-lt"/>
                <a:ea typeface="+mj-ea"/>
                <a:cs typeface="+mj-cs"/>
              </a:rPr>
              <a:t>Confusion Matrix</a:t>
            </a:r>
            <a:r>
              <a:rPr lang="en-US" sz="2000" kern="1200" dirty="0">
                <a:solidFill>
                  <a:srgbClr val="FFFFFF"/>
                </a:solidFill>
                <a:latin typeface="+mj-lt"/>
                <a:ea typeface="+mj-ea"/>
                <a:cs typeface="+mj-cs"/>
              </a:rPr>
              <a:t> compared the true and false negatives and positives to the data.</a:t>
            </a:r>
          </a:p>
          <a:p>
            <a:pPr defTabSz="914400">
              <a:lnSpc>
                <a:spcPct val="90000"/>
              </a:lnSpc>
              <a:spcBef>
                <a:spcPct val="0"/>
              </a:spcBef>
              <a:spcAft>
                <a:spcPts val="600"/>
              </a:spcAft>
            </a:pPr>
            <a:endParaRPr lang="en-US" sz="2000" kern="1200" dirty="0">
              <a:solidFill>
                <a:srgbClr val="FFFFFF"/>
              </a:solidFill>
              <a:latin typeface="+mj-lt"/>
              <a:ea typeface="+mj-ea"/>
              <a:cs typeface="+mj-cs"/>
            </a:endParaRPr>
          </a:p>
        </p:txBody>
      </p:sp>
      <p:pic>
        <p:nvPicPr>
          <p:cNvPr id="4" name="Picture 3" descr="A screenshot of a cell phone&#10;&#10;Description automatically generated">
            <a:extLst>
              <a:ext uri="{FF2B5EF4-FFF2-40B4-BE49-F238E27FC236}">
                <a16:creationId xmlns:a16="http://schemas.microsoft.com/office/drawing/2014/main" id="{8B863BFA-43EB-4A73-AD34-51BF8BB3C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79831"/>
            <a:ext cx="7188199" cy="4294949"/>
          </a:xfrm>
          <a:prstGeom prst="rect">
            <a:avLst/>
          </a:prstGeom>
        </p:spPr>
      </p:pic>
    </p:spTree>
    <p:extLst>
      <p:ext uri="{BB962C8B-B14F-4D97-AF65-F5344CB8AC3E}">
        <p14:creationId xmlns:p14="http://schemas.microsoft.com/office/powerpoint/2010/main" val="929403799"/>
      </p:ext>
    </p:extLst>
  </p:cSld>
  <p:clrMapOvr>
    <a:masterClrMapping/>
  </p:clrMapOvr>
  <mc:AlternateContent xmlns:mc="http://schemas.openxmlformats.org/markup-compatibility/2006">
    <mc:Choice xmlns:p14="http://schemas.microsoft.com/office/powerpoint/2010/main" Requires="p14">
      <p:transition spd="med" p14:dur="700" advTm="10227">
        <p:fade/>
      </p:transition>
    </mc:Choice>
    <mc:Fallback>
      <p:transition spd="med" advTm="1022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899A7C-E918-486E-9DBC-4D06501B4E18}"/>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000" u="sng" dirty="0"/>
              <a:t>Cross Validation</a:t>
            </a:r>
            <a:r>
              <a:rPr lang="en-US" sz="2000" dirty="0"/>
              <a:t> helped us select Linear SVM as our model type.</a:t>
            </a:r>
          </a:p>
        </p:txBody>
      </p:sp>
      <p:pic>
        <p:nvPicPr>
          <p:cNvPr id="6" name="Picture 5" descr="A screenshot of a cell phone&#10;&#10;Description automatically generated">
            <a:extLst>
              <a:ext uri="{FF2B5EF4-FFF2-40B4-BE49-F238E27FC236}">
                <a16:creationId xmlns:a16="http://schemas.microsoft.com/office/drawing/2014/main" id="{D498C85D-A433-48FE-AA53-DAC83C24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585" y="1627127"/>
            <a:ext cx="7537148" cy="3603745"/>
          </a:xfrm>
          <a:prstGeom prst="rect">
            <a:avLst/>
          </a:prstGeom>
        </p:spPr>
      </p:pic>
    </p:spTree>
    <p:extLst>
      <p:ext uri="{BB962C8B-B14F-4D97-AF65-F5344CB8AC3E}">
        <p14:creationId xmlns:p14="http://schemas.microsoft.com/office/powerpoint/2010/main" val="3950416224"/>
      </p:ext>
    </p:extLst>
  </p:cSld>
  <p:clrMapOvr>
    <a:masterClrMapping/>
  </p:clrMapOvr>
  <mc:AlternateContent xmlns:mc="http://schemas.openxmlformats.org/markup-compatibility/2006">
    <mc:Choice xmlns:p14="http://schemas.microsoft.com/office/powerpoint/2010/main" Requires="p14">
      <p:transition spd="med" p14:dur="700" advTm="10748">
        <p:fade/>
      </p:transition>
    </mc:Choice>
    <mc:Fallback>
      <p:transition spd="med" advTm="1074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899A7C-E918-486E-9DBC-4D06501B4E18}"/>
              </a:ext>
            </a:extLst>
          </p:cNvPr>
          <p:cNvSpPr txBox="1"/>
          <p:nvPr/>
        </p:nvSpPr>
        <p:spPr>
          <a:xfrm>
            <a:off x="6373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r>
              <a:rPr lang="en-US" sz="2000" u="sng" dirty="0"/>
              <a:t>One-Hot Encoding</a:t>
            </a:r>
            <a:r>
              <a:rPr lang="en-US" sz="2000" dirty="0"/>
              <a:t> converted the categorical values for the model to use.</a:t>
            </a:r>
          </a:p>
        </p:txBody>
      </p:sp>
      <p:pic>
        <p:nvPicPr>
          <p:cNvPr id="7" name="Picture 6" descr="A screenshot of a social media post&#10;&#10;Description automatically generated">
            <a:extLst>
              <a:ext uri="{FF2B5EF4-FFF2-40B4-BE49-F238E27FC236}">
                <a16:creationId xmlns:a16="http://schemas.microsoft.com/office/drawing/2014/main" id="{02C476C1-1B48-445E-8994-97E1D3649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73" y="295835"/>
            <a:ext cx="7026846" cy="6266330"/>
          </a:xfrm>
          <a:prstGeom prst="rect">
            <a:avLst/>
          </a:prstGeom>
        </p:spPr>
      </p:pic>
    </p:spTree>
    <p:extLst>
      <p:ext uri="{BB962C8B-B14F-4D97-AF65-F5344CB8AC3E}">
        <p14:creationId xmlns:p14="http://schemas.microsoft.com/office/powerpoint/2010/main" val="2108584175"/>
      </p:ext>
    </p:extLst>
  </p:cSld>
  <p:clrMapOvr>
    <a:masterClrMapping/>
  </p:clrMapOvr>
  <mc:AlternateContent xmlns:mc="http://schemas.openxmlformats.org/markup-compatibility/2006">
    <mc:Choice xmlns:p14="http://schemas.microsoft.com/office/powerpoint/2010/main" Requires="p14">
      <p:transition spd="med" p14:dur="700" advTm="10280">
        <p:fade/>
      </p:transition>
    </mc:Choice>
    <mc:Fallback>
      <p:transition spd="med" advTm="1028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7303B-F4EF-4B13-A986-8452DE8D00E1}"/>
              </a:ext>
            </a:extLst>
          </p:cNvPr>
          <p:cNvSpPr/>
          <p:nvPr/>
        </p:nvSpPr>
        <p:spPr>
          <a:xfrm>
            <a:off x="664410" y="330832"/>
            <a:ext cx="10863180" cy="1200329"/>
          </a:xfrm>
          <a:prstGeom prst="rect">
            <a:avLst/>
          </a:prstGeom>
        </p:spPr>
        <p:txBody>
          <a:bodyPr wrap="square">
            <a:spAutoFit/>
          </a:bodyPr>
          <a:lstStyle/>
          <a:p>
            <a:pPr algn="just"/>
            <a:r>
              <a:rPr lang="en-US" dirty="0"/>
              <a:t>Interestingly, we were able to accurately predict 80% of the cases from the 2018 session, whereas the predicted outcomes for historical cases were not as accurate (25%). This makes sense given that we were making predictions based on different justices than those that were on the court at the time; in addition, conservative and liberal judgement ideologies have experienced significant shifts between when these cases were heard and today.</a:t>
            </a:r>
          </a:p>
        </p:txBody>
      </p:sp>
      <p:pic>
        <p:nvPicPr>
          <p:cNvPr id="6" name="Picture 5" descr="A picture containing light, white&#10;&#10;Description automatically generated">
            <a:extLst>
              <a:ext uri="{FF2B5EF4-FFF2-40B4-BE49-F238E27FC236}">
                <a16:creationId xmlns:a16="http://schemas.microsoft.com/office/drawing/2014/main" id="{0C7FCD35-50D6-4296-8607-57F01F406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53" y="1606978"/>
            <a:ext cx="8947387" cy="5092056"/>
          </a:xfrm>
          <a:prstGeom prst="rect">
            <a:avLst/>
          </a:prstGeom>
        </p:spPr>
      </p:pic>
    </p:spTree>
    <p:extLst>
      <p:ext uri="{BB962C8B-B14F-4D97-AF65-F5344CB8AC3E}">
        <p14:creationId xmlns:p14="http://schemas.microsoft.com/office/powerpoint/2010/main" val="3419269473"/>
      </p:ext>
    </p:extLst>
  </p:cSld>
  <p:clrMapOvr>
    <a:masterClrMapping/>
  </p:clrMapOvr>
  <mc:AlternateContent xmlns:mc="http://schemas.openxmlformats.org/markup-compatibility/2006">
    <mc:Choice xmlns:p14="http://schemas.microsoft.com/office/powerpoint/2010/main" Requires="p14">
      <p:transition spd="med" p14:dur="700" advTm="10582">
        <p:fade/>
      </p:transition>
    </mc:Choice>
    <mc:Fallback>
      <p:transition spd="med" advTm="1058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15244C-B6E8-40F7-B085-5B9CEC6488DC}"/>
              </a:ext>
            </a:extLst>
          </p:cNvPr>
          <p:cNvSpPr/>
          <p:nvPr/>
        </p:nvSpPr>
        <p:spPr>
          <a:xfrm>
            <a:off x="664410" y="1905506"/>
            <a:ext cx="10863180" cy="3046988"/>
          </a:xfrm>
          <a:prstGeom prst="rect">
            <a:avLst/>
          </a:prstGeom>
        </p:spPr>
        <p:txBody>
          <a:bodyPr wrap="square">
            <a:spAutoFit/>
          </a:bodyPr>
          <a:lstStyle/>
          <a:p>
            <a:pPr algn="ctr"/>
            <a:r>
              <a:rPr lang="en-US" sz="9600" dirty="0"/>
              <a:t>THANK </a:t>
            </a:r>
          </a:p>
          <a:p>
            <a:pPr algn="ctr"/>
            <a:r>
              <a:rPr lang="en-US" sz="9600" dirty="0"/>
              <a:t>YOU</a:t>
            </a:r>
          </a:p>
        </p:txBody>
      </p:sp>
    </p:spTree>
    <p:extLst>
      <p:ext uri="{BB962C8B-B14F-4D97-AF65-F5344CB8AC3E}">
        <p14:creationId xmlns:p14="http://schemas.microsoft.com/office/powerpoint/2010/main" val="3076188395"/>
      </p:ext>
    </p:extLst>
  </p:cSld>
  <p:clrMapOvr>
    <a:masterClrMapping/>
  </p:clrMapOvr>
  <mc:AlternateContent xmlns:mc="http://schemas.openxmlformats.org/markup-compatibility/2006">
    <mc:Choice xmlns:p14="http://schemas.microsoft.com/office/powerpoint/2010/main" Requires="p14">
      <p:transition spd="med" p14:dur="700" advTm="8930">
        <p:fade/>
      </p:transition>
    </mc:Choice>
    <mc:Fallback>
      <p:transition spd="med" advTm="893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mc:AlternateContent xmlns:mc="http://schemas.openxmlformats.org/markup-compatibility/2006">
    <mc:Choice xmlns:p14="http://schemas.microsoft.com/office/powerpoint/2010/main" Requires="p14">
      <p:transition spd="med" p14:dur="700" advTm="10277">
        <p:fade/>
      </p:transition>
    </mc:Choice>
    <mc:Fallback>
      <p:transition spd="med" advTm="1027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sz="2700" dirty="0"/>
              <a:t>Create a predictive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cases as well as current cases up before the Court.</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sp>
        <p:nvSpPr>
          <p:cNvPr id="5" name="TextBox 4">
            <a:extLst>
              <a:ext uri="{FF2B5EF4-FFF2-40B4-BE49-F238E27FC236}">
                <a16:creationId xmlns:a16="http://schemas.microsoft.com/office/drawing/2014/main" id="{5776A899-C55E-4D5E-A645-8E8ACBAA9805}"/>
              </a:ext>
            </a:extLst>
          </p:cNvPr>
          <p:cNvSpPr txBox="1"/>
          <p:nvPr/>
        </p:nvSpPr>
        <p:spPr>
          <a:xfrm>
            <a:off x="-5630" y="4960366"/>
            <a:ext cx="12004966" cy="2246769"/>
          </a:xfrm>
          <a:prstGeom prst="rect">
            <a:avLst/>
          </a:prstGeom>
          <a:noFill/>
        </p:spPr>
        <p:txBody>
          <a:bodyPr wrap="square" numCol="3" rtlCol="0">
            <a:spAutoFit/>
          </a:bodyPr>
          <a:lstStyle/>
          <a:p>
            <a:pPr algn="ctr" fontAlgn="t"/>
            <a:r>
              <a:rPr lang="en-US" sz="1400" b="1" dirty="0"/>
              <a:t>Brown v The Board of Education (1954)</a:t>
            </a:r>
            <a:endParaRPr lang="en-US" sz="1400" dirty="0"/>
          </a:p>
          <a:p>
            <a:pPr algn="ctr" fontAlgn="t"/>
            <a:r>
              <a:rPr lang="en-US" sz="1400" b="1" dirty="0"/>
              <a:t>Gideon v Wainwright (1963)</a:t>
            </a:r>
          </a:p>
          <a:p>
            <a:pPr algn="ctr" fontAlgn="t"/>
            <a:r>
              <a:rPr lang="en-US" sz="1400" b="1" dirty="0"/>
              <a:t>Hazelwood v Kuhlmeier</a:t>
            </a:r>
            <a:endParaRPr lang="en-US" sz="1400" dirty="0"/>
          </a:p>
          <a:p>
            <a:pPr algn="ctr" fontAlgn="t"/>
            <a:r>
              <a:rPr lang="en-US" sz="1400" b="1" dirty="0"/>
              <a:t>Mapp v Ohio (1961)</a:t>
            </a:r>
            <a:endParaRPr lang="en-US" sz="1400" dirty="0"/>
          </a:p>
          <a:p>
            <a:pPr algn="ctr" fontAlgn="t"/>
            <a:r>
              <a:rPr lang="en-US" sz="1400" b="1" dirty="0"/>
              <a:t>Miranda v Arizona (1966)</a:t>
            </a:r>
            <a:endParaRPr lang="en-US" sz="1400" dirty="0"/>
          </a:p>
          <a:p>
            <a:pPr algn="ctr" fontAlgn="t"/>
            <a:r>
              <a:rPr lang="en-US" sz="1400" b="1" dirty="0"/>
              <a:t>New Jersey v T.L.O. (1985)</a:t>
            </a:r>
            <a:endParaRPr lang="en-US" sz="1400" dirty="0"/>
          </a:p>
          <a:p>
            <a:pPr algn="ctr" fontAlgn="t"/>
            <a:r>
              <a:rPr lang="en-US" sz="1400" b="1" dirty="0"/>
              <a:t>Roe v Wade (1973)</a:t>
            </a:r>
          </a:p>
          <a:p>
            <a:pPr algn="ctr" fontAlgn="t"/>
            <a:endParaRPr lang="en-US" sz="1400" dirty="0"/>
          </a:p>
          <a:p>
            <a:pPr algn="ctr" fontAlgn="t"/>
            <a:endParaRPr lang="en-US" sz="1400" b="1" dirty="0"/>
          </a:p>
          <a:p>
            <a:pPr algn="ctr" fontAlgn="t"/>
            <a:endParaRPr lang="en-US" sz="1400" b="1" dirty="0"/>
          </a:p>
          <a:p>
            <a:pPr algn="ctr" fontAlgn="t"/>
            <a:r>
              <a:rPr lang="en-US" sz="1400" b="1" dirty="0"/>
              <a:t>Texas v Johnson (1989)</a:t>
            </a:r>
            <a:endParaRPr lang="en-US" sz="1400" dirty="0"/>
          </a:p>
          <a:p>
            <a:pPr algn="ctr" fontAlgn="t"/>
            <a:r>
              <a:rPr lang="en-US" sz="1400" b="1" dirty="0"/>
              <a:t>Regents of the University of California v </a:t>
            </a:r>
          </a:p>
          <a:p>
            <a:pPr algn="ctr" fontAlgn="t"/>
            <a:r>
              <a:rPr lang="en-US" sz="1400" b="1" dirty="0"/>
              <a:t>Bakke (1978)</a:t>
            </a:r>
            <a:endParaRPr lang="en-US" sz="1400" dirty="0"/>
          </a:p>
          <a:p>
            <a:pPr algn="ctr" fontAlgn="t"/>
            <a:r>
              <a:rPr lang="en-US" sz="1400" b="1" dirty="0"/>
              <a:t>Tinker v Des Moines (1969)</a:t>
            </a:r>
            <a:endParaRPr lang="en-US" sz="1400" dirty="0"/>
          </a:p>
          <a:p>
            <a:pPr algn="ctr" fontAlgn="t"/>
            <a:r>
              <a:rPr lang="en-US" sz="1400" b="1" dirty="0"/>
              <a:t>US v Nixon (1974)</a:t>
            </a:r>
          </a:p>
          <a:p>
            <a:pPr algn="ctr" fontAlgn="t"/>
            <a:r>
              <a:rPr lang="en-US" sz="1400" b="1" dirty="0"/>
              <a:t>Flowers v Mississippi (2018)</a:t>
            </a:r>
          </a:p>
          <a:p>
            <a:pPr algn="ctr" fontAlgn="t"/>
            <a:endParaRPr lang="en-US" sz="1400" b="1" dirty="0"/>
          </a:p>
          <a:p>
            <a:pPr algn="ctr" fontAlgn="t"/>
            <a:endParaRPr lang="en-US" sz="1400" b="1" dirty="0"/>
          </a:p>
          <a:p>
            <a:pPr algn="ctr" fontAlgn="t"/>
            <a:endParaRPr lang="en-US" sz="1400" b="1" dirty="0"/>
          </a:p>
          <a:p>
            <a:pPr algn="ctr" fontAlgn="t"/>
            <a:endParaRPr lang="en-US" sz="1400" b="1" dirty="0"/>
          </a:p>
          <a:p>
            <a:pPr algn="ctr" fontAlgn="t"/>
            <a:r>
              <a:rPr lang="en-US" sz="1400" b="1" dirty="0"/>
              <a:t>Washington State Dept. Licensing v </a:t>
            </a:r>
          </a:p>
          <a:p>
            <a:pPr algn="ctr" fontAlgn="t"/>
            <a:r>
              <a:rPr lang="en-US" sz="1400" b="1" dirty="0"/>
              <a:t>Cougar Den (2018)</a:t>
            </a:r>
          </a:p>
          <a:p>
            <a:pPr algn="ctr" fontAlgn="t"/>
            <a:r>
              <a:rPr lang="en-US" sz="1400" b="1" dirty="0"/>
              <a:t>Franchise Tax Board California v Hyatt (2018)</a:t>
            </a:r>
          </a:p>
          <a:p>
            <a:pPr algn="ctr" fontAlgn="t"/>
            <a:r>
              <a:rPr lang="en-US" sz="1400" b="1" dirty="0"/>
              <a:t>American Legion v </a:t>
            </a:r>
          </a:p>
          <a:p>
            <a:pPr algn="ctr" fontAlgn="t"/>
            <a:r>
              <a:rPr lang="en-US" sz="1400" b="1" dirty="0"/>
              <a:t>American Humanist Society (2018)</a:t>
            </a:r>
          </a:p>
          <a:p>
            <a:pPr algn="ctr" fontAlgn="t"/>
            <a:r>
              <a:rPr lang="en-US" sz="1400" b="1" dirty="0" err="1"/>
              <a:t>Rucho</a:t>
            </a:r>
            <a:r>
              <a:rPr lang="en-US" sz="1400" b="1" dirty="0"/>
              <a:t> v Common Cause (2018)</a:t>
            </a:r>
          </a:p>
          <a:p>
            <a:pPr algn="ctr" fontAlgn="t"/>
            <a:r>
              <a:rPr lang="en-US" sz="1400" b="1" dirty="0"/>
              <a:t>Dawson v </a:t>
            </a:r>
            <a:r>
              <a:rPr lang="en-US" sz="1400" b="1" dirty="0" err="1"/>
              <a:t>Steager</a:t>
            </a:r>
            <a:r>
              <a:rPr lang="en-US" sz="1400" b="1" dirty="0"/>
              <a:t> (2018)</a:t>
            </a:r>
            <a:endParaRPr lang="en-US" sz="1400" dirty="0"/>
          </a:p>
          <a:p>
            <a:pPr algn="ctr"/>
            <a:endParaRPr lang="en-US" dirty="0"/>
          </a:p>
        </p:txBody>
      </p:sp>
    </p:spTree>
    <p:extLst>
      <p:ext uri="{BB962C8B-B14F-4D97-AF65-F5344CB8AC3E}">
        <p14:creationId xmlns:p14="http://schemas.microsoft.com/office/powerpoint/2010/main" val="1359577144"/>
      </p:ext>
    </p:extLst>
  </p:cSld>
  <p:clrMapOvr>
    <a:masterClrMapping/>
  </p:clrMapOvr>
  <mc:AlternateContent xmlns:mc="http://schemas.openxmlformats.org/markup-compatibility/2006">
    <mc:Choice xmlns:p14="http://schemas.microsoft.com/office/powerpoint/2010/main" Requires="p14">
      <p:transition spd="med" p14:dur="700" advTm="10331">
        <p:fade/>
      </p:transition>
    </mc:Choice>
    <mc:Fallback>
      <p:transition spd="med" advTm="1033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Programmed in Python using a </a:t>
            </a:r>
            <a:r>
              <a:rPr lang="en-US" dirty="0" err="1"/>
              <a:t>Jupyter</a:t>
            </a:r>
            <a:r>
              <a:rPr lang="en-US" dirty="0"/>
              <a:t> Notebook to clean data, export csv(s) and build/train our machine.</a:t>
            </a:r>
          </a:p>
          <a:p>
            <a:r>
              <a:rPr lang="en-US" dirty="0"/>
              <a:t>Tableau was used to visualize the full data for the 9 Justices in our model as well as the Court’s full rulings from 1949 – 2017.</a:t>
            </a:r>
          </a:p>
          <a:p>
            <a:r>
              <a:rPr lang="en-US" dirty="0"/>
              <a:t>In the Machine Learning model, the data was first pre-processed, focusing on the direction of the individual justice's ruling, then the best fitting model (linear SVM) was chosen to fit and train the model using the Sci-Kit Learn library.</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mc:AlternateContent xmlns:mc="http://schemas.openxmlformats.org/markup-compatibility/2006">
    <mc:Choice xmlns:p14="http://schemas.microsoft.com/office/powerpoint/2010/main" Requires="p14">
      <p:transition spd="med" p14:dur="700" advTm="10289">
        <p:fade/>
      </p:transition>
    </mc:Choice>
    <mc:Fallback>
      <p:transition spd="med" advTm="1028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labeled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a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mc:AlternateContent xmlns:mc="http://schemas.openxmlformats.org/markup-compatibility/2006">
    <mc:Choice xmlns:p14="http://schemas.microsoft.com/office/powerpoint/2010/main" Requires="p14">
      <p:transition spd="med" p14:dur="700" advTm="10336">
        <p:fade/>
      </p:transition>
    </mc:Choice>
    <mc:Fallback>
      <p:transition spd="med" advTm="1033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E79A7">
            <a:alpha val="0"/>
          </a:srgb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CD9607-685F-4FE2-AF43-1B83101090FE}"/>
              </a:ext>
            </a:extLst>
          </p:cNvPr>
          <p:cNvSpPr/>
          <p:nvPr/>
        </p:nvSpPr>
        <p:spPr>
          <a:xfrm>
            <a:off x="0" y="0"/>
            <a:ext cx="12192000" cy="6858000"/>
          </a:xfrm>
          <a:prstGeom prst="rect">
            <a:avLst/>
          </a:prstGeom>
          <a:solidFill>
            <a:srgbClr val="4E79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9837" y="1579110"/>
            <a:ext cx="7009511" cy="3707784"/>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2" y="0"/>
            <a:ext cx="4603157" cy="6858000"/>
          </a:xfrm>
          <a:prstGeom prst="rect">
            <a:avLst/>
          </a:prstGeom>
          <a:solidFill>
            <a:schemeClr val="tx2">
              <a:lumMod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8066360" y="2031143"/>
            <a:ext cx="3482934" cy="3788858"/>
          </a:xfrm>
          <a:prstGeom prst="rect">
            <a:avLst/>
          </a:prstGeom>
          <a:noFill/>
        </p:spPr>
        <p:txBody>
          <a:bodyPr wrap="square" rtlCol="0">
            <a:spAutoFit/>
          </a:bodyPr>
          <a:lstStyle/>
          <a:p>
            <a:pPr algn="just">
              <a:lnSpc>
                <a:spcPct val="150000"/>
              </a:lnSpc>
            </a:pPr>
            <a:r>
              <a:rPr lang="en-US" b="1" dirty="0"/>
              <a:t>Criminal Procedure has the highest rate of precedent change and the greatest number of overall precedent changes were enacted in the 1960’s.</a:t>
            </a:r>
          </a:p>
          <a:p>
            <a:pPr algn="just">
              <a:lnSpc>
                <a:spcPct val="150000"/>
              </a:lnSpc>
            </a:pPr>
            <a:endParaRPr lang="en-US" b="1" dirty="0"/>
          </a:p>
          <a:p>
            <a:pPr algn="just">
              <a:lnSpc>
                <a:spcPct val="150000"/>
              </a:lnSpc>
            </a:pPr>
            <a:r>
              <a:rPr lang="en-US" b="1" dirty="0"/>
              <a:t>All precedent changing votes are trending down over the last 70 years.</a:t>
            </a:r>
          </a:p>
        </p:txBody>
      </p:sp>
      <p:sp>
        <p:nvSpPr>
          <p:cNvPr id="10" name="Title 1">
            <a:extLst>
              <a:ext uri="{FF2B5EF4-FFF2-40B4-BE49-F238E27FC236}">
                <a16:creationId xmlns:a16="http://schemas.microsoft.com/office/drawing/2014/main" id="{74AC9B30-FE73-4538-B357-79D1B51B60E4}"/>
              </a:ext>
            </a:extLst>
          </p:cNvPr>
          <p:cNvSpPr>
            <a:spLocks noGrp="1"/>
          </p:cNvSpPr>
          <p:nvPr>
            <p:ph type="title"/>
          </p:nvPr>
        </p:nvSpPr>
        <p:spPr>
          <a:xfrm>
            <a:off x="8008532" y="580901"/>
            <a:ext cx="3763776" cy="1597315"/>
          </a:xfrm>
          <a:noFill/>
          <a:ln w="19050">
            <a:noFill/>
          </a:ln>
        </p:spPr>
        <p:txBody>
          <a:bodyPr vert="horz" wrap="square" lIns="91440" tIns="45720" rIns="91440" bIns="45720" rtlCol="0" anchor="ctr">
            <a:normAutofit/>
          </a:bodyPr>
          <a:lstStyle/>
          <a:p>
            <a:pPr algn="ctr"/>
            <a:r>
              <a:rPr lang="en-US" sz="3600" b="1" kern="1200" dirty="0">
                <a:latin typeface="Helvetica LT Std" panose="020B0504020202020204" pitchFamily="34" charset="0"/>
              </a:rPr>
              <a:t>Precedent Changing Years</a:t>
            </a:r>
          </a:p>
        </p:txBody>
      </p:sp>
    </p:spTree>
    <p:extLst>
      <p:ext uri="{BB962C8B-B14F-4D97-AF65-F5344CB8AC3E}">
        <p14:creationId xmlns:p14="http://schemas.microsoft.com/office/powerpoint/2010/main" val="251843748"/>
      </p:ext>
    </p:extLst>
  </p:cSld>
  <p:clrMapOvr>
    <a:masterClrMapping/>
  </p:clrMapOvr>
  <mc:AlternateContent xmlns:mc="http://schemas.openxmlformats.org/markup-compatibility/2006">
    <mc:Choice xmlns:p14="http://schemas.microsoft.com/office/powerpoint/2010/main" Requires="p14">
      <p:transition spd="med" p14:dur="700" advTm="10971">
        <p:fade/>
      </p:transition>
    </mc:Choice>
    <mc:Fallback>
      <p:transition spd="med" advTm="1097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ell phone&#10;&#10;Description automatically generated">
            <a:extLst>
              <a:ext uri="{FF2B5EF4-FFF2-40B4-BE49-F238E27FC236}">
                <a16:creationId xmlns:a16="http://schemas.microsoft.com/office/drawing/2014/main" id="{8894B8F0-1093-4748-9753-7CCEB519F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2434" y="742374"/>
            <a:ext cx="8672472" cy="5301948"/>
          </a:xfrm>
        </p:spPr>
      </p:pic>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mc:AlternateContent xmlns:mc="http://schemas.openxmlformats.org/markup-compatibility/2006">
    <mc:Choice xmlns:p14="http://schemas.microsoft.com/office/powerpoint/2010/main" Requires="p14">
      <p:transition spd="med" p14:dur="700" advTm="10299">
        <p:fade/>
      </p:transition>
    </mc:Choice>
    <mc:Fallback>
      <p:transition spd="med" advTm="1029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163104"/>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2282226351"/>
              </p:ext>
            </p:extLst>
          </p:nvPr>
        </p:nvGraphicFramePr>
        <p:xfrm>
          <a:off x="1696995" y="1619893"/>
          <a:ext cx="8798010" cy="465536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Kennedy</a:t>
                      </a:r>
                    </a:p>
                  </a:txBody>
                  <a:tcPr anchor="ctr">
                    <a:solidFill>
                      <a:srgbClr val="3C5C80"/>
                    </a:solidFill>
                  </a:tcPr>
                </a:tc>
                <a:tc>
                  <a:txBody>
                    <a:bodyPr/>
                    <a:lstStyle/>
                    <a:p>
                      <a:pPr algn="ctr"/>
                      <a:r>
                        <a:rPr lang="en-US" dirty="0"/>
                        <a:t>1987</a:t>
                      </a:r>
                    </a:p>
                  </a:txBody>
                  <a:tcPr anchor="ctr">
                    <a:solidFill>
                      <a:srgbClr val="3C5C80"/>
                    </a:solidFill>
                  </a:tcPr>
                </a:tc>
                <a:tc>
                  <a:txBody>
                    <a:bodyPr/>
                    <a:lstStyle/>
                    <a:p>
                      <a:pPr algn="r"/>
                      <a:r>
                        <a:rPr lang="en-US" dirty="0"/>
                        <a:t>Ronald Regan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262372757"/>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504929"/>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976893"/>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472939"/>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920818"/>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425611"/>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862133"/>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375301"/>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848293"/>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985751"/>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pic>
        <p:nvPicPr>
          <p:cNvPr id="6" name="Picture 5" descr="A person wearing a suit and tie smiling at the camera&#10;&#10;Description automatically generated">
            <a:extLst>
              <a:ext uri="{FF2B5EF4-FFF2-40B4-BE49-F238E27FC236}">
                <a16:creationId xmlns:a16="http://schemas.microsoft.com/office/drawing/2014/main" id="{AFB9EAC4-96F7-47AF-BA41-526749BF1E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53531" y="2051595"/>
            <a:ext cx="365760" cy="365760"/>
          </a:xfrm>
          <a:prstGeom prst="rect">
            <a:avLst/>
          </a:prstGeom>
        </p:spPr>
      </p:pic>
    </p:spTree>
    <p:extLst>
      <p:ext uri="{BB962C8B-B14F-4D97-AF65-F5344CB8AC3E}">
        <p14:creationId xmlns:p14="http://schemas.microsoft.com/office/powerpoint/2010/main" val="3343036112"/>
      </p:ext>
    </p:extLst>
  </p:cSld>
  <p:clrMapOvr>
    <a:masterClrMapping/>
  </p:clrMapOvr>
  <mc:AlternateContent xmlns:mc="http://schemas.openxmlformats.org/markup-compatibility/2006">
    <mc:Choice xmlns:p14="http://schemas.microsoft.com/office/powerpoint/2010/main" Requires="p14">
      <p:transition spd="med" p14:dur="700" advTm="10590">
        <p:fade/>
      </p:transition>
    </mc:Choice>
    <mc:Fallback>
      <p:transition spd="med" advTm="1059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1974639"/>
            <a:ext cx="3763775" cy="3948948"/>
          </a:xfrm>
        </p:spPr>
        <p:txBody>
          <a:bodyPr vert="horz" lIns="91440" tIns="45720" rIns="91440" bIns="45720" rtlCol="0">
            <a:noAutofit/>
          </a:bodyPr>
          <a:lstStyle/>
          <a:p>
            <a:pPr indent="-228600" algn="just">
              <a:lnSpc>
                <a:spcPct val="160000"/>
              </a:lnSpc>
              <a:buFont typeface="Arial" panose="020B0604020202020204" pitchFamily="34" charset="0"/>
              <a:buChar char="•"/>
            </a:pPr>
            <a:r>
              <a:rPr lang="en-US" sz="1800" dirty="0">
                <a:solidFill>
                  <a:schemeClr val="bg1"/>
                </a:solidFill>
              </a:rPr>
              <a:t>The Justices with the most and least time on the bench (Kennedy, Thomas and Gorsuch respectively) have the least amount of deviation in their vote direction.</a:t>
            </a:r>
          </a:p>
          <a:p>
            <a:pPr indent="-228600" algn="just">
              <a:lnSpc>
                <a:spcPct val="160000"/>
              </a:lnSpc>
              <a:buFont typeface="Arial" panose="020B0604020202020204" pitchFamily="34" charset="0"/>
              <a:buChar char="•"/>
            </a:pPr>
            <a:endParaRPr lang="en-US" sz="1800" dirty="0">
              <a:solidFill>
                <a:schemeClr val="bg1"/>
              </a:solidFill>
            </a:endParaRPr>
          </a:p>
          <a:p>
            <a:pPr indent="-228600" algn="just">
              <a:lnSpc>
                <a:spcPct val="160000"/>
              </a:lnSpc>
              <a:buFont typeface="Arial" panose="020B0604020202020204" pitchFamily="34" charset="0"/>
              <a:buChar char="•"/>
            </a:pPr>
            <a:r>
              <a:rPr lang="en-US" sz="1800" dirty="0">
                <a:solidFill>
                  <a:schemeClr val="bg1"/>
                </a:solidFill>
              </a:rPr>
              <a:t>Only one Judge (Roberts) has become more centrist during their term.</a:t>
            </a:r>
          </a:p>
        </p:txBody>
      </p:sp>
      <p:pic>
        <p:nvPicPr>
          <p:cNvPr id="6" name="Content Placeholder 5">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6" r="-1345"/>
          <a:stretch/>
        </p:blipFill>
        <p:spPr>
          <a:xfrm>
            <a:off x="5257800" y="131014"/>
            <a:ext cx="6492240" cy="65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10309">
        <p:fade/>
      </p:transition>
    </mc:Choice>
    <mc:Fallback>
      <p:transition spd="med" advTm="10309">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
  <TotalTime>23</TotalTime>
  <Words>785</Words>
  <Application>Microsoft Office PowerPoint</Application>
  <PresentationFormat>Widescreen</PresentationFormat>
  <Paragraphs>125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Precedent Changing Years</vt:lpstr>
      <vt:lpstr>Votes that changed precedents 1949 - 2017</vt:lpstr>
      <vt:lpstr>2017 Supreme Court of the United States</vt:lpstr>
      <vt:lpstr>Polarity Over Time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 Dekema</cp:lastModifiedBy>
  <cp:revision>4</cp:revision>
  <dcterms:created xsi:type="dcterms:W3CDTF">2019-08-29T18:52:58Z</dcterms:created>
  <dcterms:modified xsi:type="dcterms:W3CDTF">2019-08-29T19:16:07Z</dcterms:modified>
</cp:coreProperties>
</file>